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wdp" ContentType="image/vnd.ms-photo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3" r:id="rId10"/>
    <p:sldId id="264" r:id="rId11"/>
    <p:sldId id="270" r:id="rId12"/>
    <p:sldId id="265" r:id="rId13"/>
    <p:sldId id="271" r:id="rId14"/>
    <p:sldId id="266" r:id="rId15"/>
    <p:sldId id="267" r:id="rId16"/>
    <p:sldId id="268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2" d="100"/>
          <a:sy n="72" d="100"/>
        </p:scale>
        <p:origin x="-2152" y="-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84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783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966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448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432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875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876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69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634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02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4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CB924-9C0E-D145-B8C8-F34CAF730C9C}" type="datetimeFigureOut">
              <a:rPr lang="en-US" smtClean="0"/>
              <a:t>09/05/17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CA414-7AE2-1A42-A561-7D92B96BC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261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microsoft.com/office/2007/relationships/hdphoto" Target="../media/hdphoto5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microsoft.com/office/2007/relationships/hdphoto" Target="../media/hdphoto6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4" Type="http://schemas.openxmlformats.org/officeDocument/2006/relationships/image" Target="../media/image13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4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4" Type="http://schemas.openxmlformats.org/officeDocument/2006/relationships/image" Target="../media/image5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4" Type="http://schemas.openxmlformats.org/officeDocument/2006/relationships/image" Target="../media/image6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571500"/>
            <a:ext cx="9144000" cy="5715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5500" y="571500"/>
            <a:ext cx="515937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  <a:latin typeface="Helvetica Neue Black Condensed"/>
                <a:cs typeface="Helvetica Neue Black Condensed"/>
              </a:rPr>
              <a:t>ORGANIZAÇ</a:t>
            </a:r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  <a:latin typeface="Helvetica Neue Black Condensed"/>
                <a:cs typeface="Helvetica Neue Black Condensed"/>
              </a:rPr>
              <a:t>ÃO E PROCESSOS</a:t>
            </a:r>
          </a:p>
          <a:p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  <a:latin typeface="Helvetica Neue Bold Condensed"/>
                <a:cs typeface="Helvetica Neue Bold Condensed"/>
              </a:rPr>
              <a:t>Case Individual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Helvetica Neue Bold Condensed"/>
              <a:cs typeface="Helvetica Neue Bold Condense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48250" y="6286500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2F2F2"/>
                </a:solidFill>
                <a:latin typeface="Helvetica Neue Bold Condensed"/>
                <a:cs typeface="Helvetica Neue Bold Condensed"/>
              </a:rPr>
              <a:t>Marina Monteiro de Castro Fonseca</a:t>
            </a:r>
            <a:endParaRPr lang="en-US" dirty="0">
              <a:solidFill>
                <a:srgbClr val="F2F2F2"/>
              </a:solidFill>
              <a:latin typeface="Helvetica Neue Bold Condensed"/>
              <a:cs typeface="Helvetica Neue Bold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656308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sc pdf.pdf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73"/>
          <a:stretch/>
        </p:blipFill>
        <p:spPr bwMode="auto">
          <a:xfrm>
            <a:off x="1694862" y="0"/>
            <a:ext cx="5590353" cy="6858000"/>
          </a:xfrm>
          <a:prstGeom prst="rect">
            <a:avLst/>
          </a:prstGeom>
          <a:ln w="38100" cmpd="sng">
            <a:solidFill>
              <a:srgbClr val="E6B9B8"/>
            </a:solidFill>
            <a:prstDash val="dot"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602728" y="370464"/>
            <a:ext cx="12700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953735"/>
                </a:solidFill>
                <a:latin typeface="Helvetica Neue Bold Condensed"/>
                <a:cs typeface="Helvetica Neue Bold Condensed"/>
              </a:rPr>
              <a:t>BSC</a:t>
            </a:r>
            <a:endParaRPr lang="en-US" sz="4000" dirty="0">
              <a:solidFill>
                <a:srgbClr val="953735"/>
              </a:solidFill>
              <a:latin typeface="Helvetica Neue Bold Condensed"/>
              <a:cs typeface="Helvetica Neue Bold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501480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 l="20219" r="11117" b="28249"/>
          <a:stretch/>
        </p:blipFill>
        <p:spPr>
          <a:xfrm>
            <a:off x="-1" y="0"/>
            <a:ext cx="9165193" cy="68580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3016250"/>
            <a:ext cx="9144000" cy="98425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90500" y="3222625"/>
            <a:ext cx="4270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 Neue Black Condensed"/>
                <a:cs typeface="Helvetica Neue Black Condensed"/>
              </a:rPr>
              <a:t>PROPOSTA</a:t>
            </a:r>
            <a:endParaRPr lang="en-US" sz="3600" dirty="0">
              <a:solidFill>
                <a:schemeClr val="bg1"/>
              </a:solidFill>
              <a:latin typeface="Helvetica Neue Black Condensed"/>
              <a:cs typeface="Helvetica Neue Black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611607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CINTOSH H:Users:Marina:Documents:proposta case.pdf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9" y="0"/>
            <a:ext cx="8819868" cy="6858000"/>
          </a:xfrm>
          <a:prstGeom prst="rect">
            <a:avLst/>
          </a:prstGeom>
          <a:noFill/>
          <a:ln w="38100" cmpd="sng">
            <a:solidFill>
              <a:schemeClr val="accent2">
                <a:lumMod val="20000"/>
                <a:lumOff val="80000"/>
              </a:schemeClr>
            </a:solidFill>
            <a:prstDash val="dot"/>
          </a:ln>
        </p:spPr>
      </p:pic>
    </p:spTree>
    <p:extLst>
      <p:ext uri="{BB962C8B-B14F-4D97-AF65-F5344CB8AC3E}">
        <p14:creationId xmlns:p14="http://schemas.microsoft.com/office/powerpoint/2010/main" val="1457990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 l="14656" r="16954"/>
          <a:stretch/>
        </p:blipFill>
        <p:spPr>
          <a:xfrm>
            <a:off x="-1" y="-1"/>
            <a:ext cx="9174403" cy="68580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3016250"/>
            <a:ext cx="9144000" cy="98425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90500" y="3222625"/>
            <a:ext cx="4270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 Neue Black Condensed"/>
                <a:cs typeface="Helvetica Neue Black Condensed"/>
              </a:rPr>
              <a:t>MAPEAMENTO</a:t>
            </a:r>
            <a:endParaRPr lang="en-US" sz="3600" dirty="0">
              <a:solidFill>
                <a:schemeClr val="bg1"/>
              </a:solidFill>
              <a:latin typeface="Helvetica Neue Black Condensed"/>
              <a:cs typeface="Helvetica Neue Black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261223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aptura de Tela 2017-05-08 às 21.42.10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696"/>
          <a:stretch/>
        </p:blipFill>
        <p:spPr>
          <a:xfrm>
            <a:off x="0" y="1340728"/>
            <a:ext cx="9129725" cy="41103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07988" y="176411"/>
            <a:ext cx="43217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Helvetica Neue Bold Condensed"/>
                <a:cs typeface="Helvetica Neue Bold Condensed"/>
              </a:rPr>
              <a:t>MAPEAMENTO: </a:t>
            </a:r>
            <a:r>
              <a:rPr lang="en-US" sz="2800" dirty="0" smtClean="0">
                <a:solidFill>
                  <a:schemeClr val="bg1"/>
                </a:solidFill>
                <a:latin typeface="Helvetica Neue Light"/>
                <a:cs typeface="Helvetica Neue Light"/>
              </a:rPr>
              <a:t>gerenciamento de estoque</a:t>
            </a:r>
            <a:endParaRPr lang="en-US" sz="2800" dirty="0">
              <a:solidFill>
                <a:schemeClr val="bg1"/>
              </a:solidFill>
              <a:latin typeface="Helvetica Neue Bold Condensed"/>
              <a:cs typeface="Helvetica Neue Bold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987139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8484009"/>
              </p:ext>
            </p:extLst>
          </p:nvPr>
        </p:nvGraphicFramePr>
        <p:xfrm>
          <a:off x="1569937" y="-17030"/>
          <a:ext cx="5989290" cy="68750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" name="Document" r:id="rId3" imgW="5410200" imgH="6210300" progId="Word.Document.12">
                  <p:embed/>
                </p:oleObj>
              </mc:Choice>
              <mc:Fallback>
                <p:oleObj name="Document" r:id="rId3" imgW="5410200" imgH="6210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9937" y="-17030"/>
                        <a:ext cx="5989290" cy="68750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2491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174750"/>
            <a:ext cx="9143999" cy="4540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0435" y="1283017"/>
            <a:ext cx="8502354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FFFFF"/>
                </a:solidFill>
              </a:rPr>
              <a:t>Giro de estoque:</a:t>
            </a:r>
            <a:r>
              <a:rPr lang="pt-BR" sz="2400" dirty="0">
                <a:solidFill>
                  <a:srgbClr val="FFFFFF"/>
                </a:solidFill>
              </a:rPr>
              <a:t> indica a renovação do inventário em um período de tempo. Calcula-se fazendo </a:t>
            </a:r>
            <a:r>
              <a:rPr lang="pt-BR" sz="2400" b="1" dirty="0">
                <a:solidFill>
                  <a:srgbClr val="FFFFFF"/>
                </a:solidFill>
              </a:rPr>
              <a:t>total de vendas/média de estoque</a:t>
            </a:r>
            <a:r>
              <a:rPr lang="pt-BR" sz="2400" dirty="0">
                <a:solidFill>
                  <a:srgbClr val="FFFFFF"/>
                </a:solidFill>
              </a:rPr>
              <a:t>, esta última é dada por (</a:t>
            </a:r>
            <a:r>
              <a:rPr lang="pt-BR" sz="2400" b="1" dirty="0">
                <a:solidFill>
                  <a:srgbClr val="FFFFFF"/>
                </a:solidFill>
              </a:rPr>
              <a:t>estoque inicial + estoque final)/2.</a:t>
            </a:r>
            <a:endParaRPr lang="pt-BR" sz="2400" dirty="0">
              <a:solidFill>
                <a:srgbClr val="FFFFFF"/>
              </a:solidFill>
            </a:endParaRPr>
          </a:p>
          <a:p>
            <a:pPr algn="ctr"/>
            <a:r>
              <a:rPr lang="pt-BR" sz="2400" b="1" dirty="0">
                <a:solidFill>
                  <a:srgbClr val="FFFFFF"/>
                </a:solidFill>
              </a:rPr>
              <a:t> </a:t>
            </a:r>
            <a:endParaRPr lang="pt-BR" sz="2400" dirty="0">
              <a:solidFill>
                <a:srgbClr val="FFFFFF"/>
              </a:solidFill>
            </a:endParaRPr>
          </a:p>
          <a:p>
            <a:pPr algn="ctr"/>
            <a:r>
              <a:rPr lang="pt-BR" sz="2400" b="1" dirty="0">
                <a:solidFill>
                  <a:srgbClr val="FFFFFF"/>
                </a:solidFill>
              </a:rPr>
              <a:t>Cobertura de estoque:</a:t>
            </a:r>
            <a:r>
              <a:rPr lang="pt-BR" sz="2400" dirty="0">
                <a:solidFill>
                  <a:srgbClr val="FFFFFF"/>
                </a:solidFill>
              </a:rPr>
              <a:t> indica por quanto tempo o estoque consegue manter o funcionamento adequado da loja. Calcula-se por </a:t>
            </a:r>
            <a:r>
              <a:rPr lang="pt-BR" sz="2400" b="1" dirty="0">
                <a:solidFill>
                  <a:srgbClr val="FFFFFF"/>
                </a:solidFill>
              </a:rPr>
              <a:t>número de produtos/média de vendas, </a:t>
            </a:r>
            <a:r>
              <a:rPr lang="pt-BR" sz="2400" dirty="0">
                <a:solidFill>
                  <a:srgbClr val="FFFFFF"/>
                </a:solidFill>
              </a:rPr>
              <a:t>esta última dada por </a:t>
            </a:r>
            <a:r>
              <a:rPr lang="pt-BR" sz="2400" b="1" dirty="0">
                <a:solidFill>
                  <a:srgbClr val="FFFFFF"/>
                </a:solidFill>
              </a:rPr>
              <a:t>total de vendas/dia.</a:t>
            </a:r>
            <a:endParaRPr lang="pt-BR" sz="2400" dirty="0">
              <a:solidFill>
                <a:srgbClr val="FFFFFF"/>
              </a:solidFill>
            </a:endParaRPr>
          </a:p>
          <a:p>
            <a:pPr algn="ctr"/>
            <a:r>
              <a:rPr lang="pt-BR" sz="2400" dirty="0">
                <a:solidFill>
                  <a:srgbClr val="FFFFFF"/>
                </a:solidFill>
              </a:rPr>
              <a:t> </a:t>
            </a:r>
          </a:p>
          <a:p>
            <a:pPr algn="ctr"/>
            <a:r>
              <a:rPr lang="pt-BR" sz="2400" b="1" dirty="0">
                <a:solidFill>
                  <a:srgbClr val="FFFFFF"/>
                </a:solidFill>
              </a:rPr>
              <a:t>Redução de perdas:</a:t>
            </a:r>
            <a:r>
              <a:rPr lang="pt-BR" sz="2400" dirty="0">
                <a:solidFill>
                  <a:srgbClr val="FFFFFF"/>
                </a:solidFill>
              </a:rPr>
              <a:t> indica o número de produtos perdidos por avarias ou prazo de validade.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32667" y="370464"/>
            <a:ext cx="2811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2">
                    <a:lumMod val="75000"/>
                  </a:schemeClr>
                </a:solidFill>
                <a:latin typeface="Helvetica Neue Bold Condensed"/>
                <a:cs typeface="Helvetica Neue Bold Condensed"/>
              </a:rPr>
              <a:t>INDICADORES</a:t>
            </a:r>
            <a:endParaRPr lang="en-US" sz="3600" dirty="0">
              <a:solidFill>
                <a:schemeClr val="accent2">
                  <a:lumMod val="75000"/>
                </a:schemeClr>
              </a:solidFill>
              <a:latin typeface="Helvetica Neue Bold Condensed"/>
              <a:cs typeface="Helvetica Neue Bold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205567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11249" y="1492250"/>
            <a:ext cx="8032751" cy="3921125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l="23964"/>
          <a:stretch/>
        </p:blipFill>
        <p:spPr>
          <a:xfrm>
            <a:off x="-1" y="621320"/>
            <a:ext cx="5238749" cy="571280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13375" y="1603375"/>
            <a:ext cx="373062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Helvetica Neue Light"/>
                <a:cs typeface="Helvetica Neue Light"/>
              </a:rPr>
              <a:t>Nome da Empresa: NB comércio de alimentos Ltda.</a:t>
            </a:r>
          </a:p>
          <a:p>
            <a:r>
              <a:rPr lang="pt-BR" dirty="0">
                <a:solidFill>
                  <a:schemeClr val="bg1"/>
                </a:solidFill>
                <a:latin typeface="Helvetica Neue Light"/>
                <a:cs typeface="Helvetica Neue Light"/>
              </a:rPr>
              <a:t> </a:t>
            </a:r>
          </a:p>
          <a:p>
            <a:r>
              <a:rPr lang="pt-BR" dirty="0">
                <a:solidFill>
                  <a:schemeClr val="bg1"/>
                </a:solidFill>
                <a:latin typeface="Helvetica Neue Light"/>
                <a:cs typeface="Helvetica Neue Light"/>
              </a:rPr>
              <a:t>Nome da Franquia: BR mania.</a:t>
            </a:r>
          </a:p>
          <a:p>
            <a:r>
              <a:rPr lang="pt-BR" dirty="0">
                <a:solidFill>
                  <a:schemeClr val="bg1"/>
                </a:solidFill>
                <a:latin typeface="Helvetica Neue Light"/>
                <a:cs typeface="Helvetica Neue Light"/>
              </a:rPr>
              <a:t> </a:t>
            </a:r>
          </a:p>
          <a:p>
            <a:r>
              <a:rPr lang="pt-BR" dirty="0">
                <a:solidFill>
                  <a:schemeClr val="bg1"/>
                </a:solidFill>
                <a:latin typeface="Helvetica Neue Light"/>
                <a:cs typeface="Helvetica Neue Light"/>
              </a:rPr>
              <a:t>Porte da Empresa: microempresa.</a:t>
            </a:r>
          </a:p>
          <a:p>
            <a:r>
              <a:rPr lang="pt-BR" dirty="0">
                <a:solidFill>
                  <a:schemeClr val="bg1"/>
                </a:solidFill>
                <a:latin typeface="Helvetica Neue Light"/>
                <a:cs typeface="Helvetica Neue Light"/>
              </a:rPr>
              <a:t> </a:t>
            </a:r>
          </a:p>
          <a:p>
            <a:r>
              <a:rPr lang="pt-BR" dirty="0">
                <a:solidFill>
                  <a:schemeClr val="bg1"/>
                </a:solidFill>
                <a:latin typeface="Helvetica Neue Light"/>
                <a:cs typeface="Helvetica Neue Light"/>
              </a:rPr>
              <a:t>Tempo de Mercado: 12 anos.</a:t>
            </a:r>
          </a:p>
          <a:p>
            <a:r>
              <a:rPr lang="pt-BR" dirty="0">
                <a:solidFill>
                  <a:schemeClr val="bg1"/>
                </a:solidFill>
                <a:latin typeface="Helvetica Neue Light"/>
                <a:cs typeface="Helvetica Neue Light"/>
              </a:rPr>
              <a:t> </a:t>
            </a:r>
          </a:p>
          <a:p>
            <a:r>
              <a:rPr lang="pt-BR" dirty="0">
                <a:solidFill>
                  <a:schemeClr val="bg1"/>
                </a:solidFill>
                <a:latin typeface="Helvetica Neue Light"/>
                <a:cs typeface="Helvetica Neue Light"/>
              </a:rPr>
              <a:t>Segmento: loja de conveniência.</a:t>
            </a:r>
          </a:p>
          <a:p>
            <a:r>
              <a:rPr lang="pt-BR" dirty="0">
                <a:solidFill>
                  <a:schemeClr val="bg1"/>
                </a:solidFill>
                <a:latin typeface="Helvetica Neue Light"/>
                <a:cs typeface="Helvetica Neue Light"/>
              </a:rPr>
              <a:t> </a:t>
            </a:r>
          </a:p>
          <a:p>
            <a:r>
              <a:rPr lang="pt-BR" dirty="0">
                <a:solidFill>
                  <a:schemeClr val="bg1"/>
                </a:solidFill>
                <a:latin typeface="Helvetica Neue Light"/>
                <a:cs typeface="Helvetica Neue Light"/>
              </a:rPr>
              <a:t>Localização: Via NB1 – Lote 3 – Loja A – Núcleo Bandeirante.</a:t>
            </a:r>
          </a:p>
        </p:txBody>
      </p:sp>
    </p:spTree>
    <p:extLst>
      <p:ext uri="{BB962C8B-B14F-4D97-AF65-F5344CB8AC3E}">
        <p14:creationId xmlns:p14="http://schemas.microsoft.com/office/powerpoint/2010/main" val="38367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rcRect l="10405" r="6982"/>
          <a:stretch/>
        </p:blipFill>
        <p:spPr>
          <a:xfrm>
            <a:off x="0" y="0"/>
            <a:ext cx="9144000" cy="689797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3016250"/>
            <a:ext cx="9144000" cy="98425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90500" y="3222625"/>
            <a:ext cx="4270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 Neue Black Condensed"/>
                <a:cs typeface="Helvetica Neue Black Condensed"/>
              </a:rPr>
              <a:t>DIAGN</a:t>
            </a:r>
            <a:r>
              <a:rPr lang="en-US" sz="3600" dirty="0" smtClean="0">
                <a:solidFill>
                  <a:schemeClr val="bg1"/>
                </a:solidFill>
                <a:latin typeface="Helvetica Neue Black Condensed"/>
                <a:cs typeface="Helvetica Neue Black Condensed"/>
              </a:rPr>
              <a:t>ÓSTICO</a:t>
            </a:r>
            <a:endParaRPr lang="en-US" sz="3600" dirty="0">
              <a:solidFill>
                <a:schemeClr val="bg1"/>
              </a:solidFill>
              <a:latin typeface="Helvetica Neue Black Condensed"/>
              <a:cs typeface="Helvetica Neue Black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156169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174750"/>
            <a:ext cx="9143999" cy="4540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0500" y="650874"/>
            <a:ext cx="2905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FF"/>
                </a:solidFill>
                <a:latin typeface="Helvetica Neue Bold Condensed"/>
                <a:cs typeface="Helvetica Neue Bold Condensed"/>
              </a:rPr>
              <a:t>AN</a:t>
            </a:r>
            <a:r>
              <a:rPr lang="en-US" sz="2400" dirty="0" smtClean="0">
                <a:solidFill>
                  <a:srgbClr val="FFFFFF"/>
                </a:solidFill>
                <a:latin typeface="Helvetica Neue Bold Condensed"/>
                <a:cs typeface="Helvetica Neue Bold Condensed"/>
              </a:rPr>
              <a:t>ÁLISE INTERNA</a:t>
            </a:r>
            <a:endParaRPr lang="en-US" sz="2400" dirty="0">
              <a:solidFill>
                <a:srgbClr val="FFFFFF"/>
              </a:solidFill>
              <a:latin typeface="Helvetica Neue Bold Condensed"/>
              <a:cs typeface="Helvetica Neue Bold Condense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640" y="997645"/>
            <a:ext cx="9143999" cy="5724645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ctr"/>
            <a:endParaRPr lang="pt-BR" sz="1400" b="1" dirty="0"/>
          </a:p>
          <a:p>
            <a:r>
              <a:rPr lang="pt-BR" sz="1600" b="1" dirty="0" smtClean="0">
                <a:latin typeface="Helvetica Neue Light"/>
                <a:cs typeface="Helvetica Neue Light"/>
              </a:rPr>
              <a:t>Histórico </a:t>
            </a:r>
            <a:r>
              <a:rPr lang="pt-BR" sz="1600" b="1" dirty="0">
                <a:latin typeface="Helvetica Neue Light"/>
                <a:cs typeface="Helvetica Neue Light"/>
              </a:rPr>
              <a:t>da Empresa: </a:t>
            </a:r>
            <a:r>
              <a:rPr lang="pt-BR" sz="1600" dirty="0" smtClean="0">
                <a:latin typeface="Helvetica Neue Light"/>
                <a:cs typeface="Helvetica Neue Light"/>
              </a:rPr>
              <a:t>quatro </a:t>
            </a:r>
            <a:r>
              <a:rPr lang="pt-BR" sz="1600" dirty="0">
                <a:latin typeface="Helvetica Neue Light"/>
                <a:cs typeface="Helvetica Neue Light"/>
              </a:rPr>
              <a:t>reformas no espaço físico da loja, </a:t>
            </a:r>
            <a:r>
              <a:rPr lang="pt-BR" sz="1600" dirty="0" smtClean="0">
                <a:latin typeface="Helvetica Neue Light"/>
                <a:cs typeface="Helvetica Neue Light"/>
              </a:rPr>
              <a:t>as </a:t>
            </a:r>
            <a:r>
              <a:rPr lang="pt-BR" sz="1600" dirty="0">
                <a:latin typeface="Helvetica Neue Light"/>
                <a:cs typeface="Helvetica Neue Light"/>
              </a:rPr>
              <a:t>quais não foram revertidas em melhoria nas vendas. Em época de economia forte, a loja apresentou vendas mais robustas, porém o aumento destas não se traduz em maior lucro. </a:t>
            </a:r>
            <a:endParaRPr lang="pt-BR" sz="1600" dirty="0" smtClean="0">
              <a:latin typeface="Helvetica Neue Light"/>
              <a:cs typeface="Helvetica Neue Light"/>
            </a:endParaRPr>
          </a:p>
          <a:p>
            <a:r>
              <a:rPr lang="pt-BR" sz="1600" dirty="0">
                <a:latin typeface="Helvetica Neue Light"/>
                <a:cs typeface="Helvetica Neue Light"/>
              </a:rPr>
              <a:t> </a:t>
            </a:r>
          </a:p>
          <a:p>
            <a:r>
              <a:rPr lang="pt-BR" sz="1600" b="1" dirty="0">
                <a:latin typeface="Helvetica Neue Light"/>
                <a:cs typeface="Helvetica Neue Light"/>
              </a:rPr>
              <a:t>Produtos e serviços oferecidos: </a:t>
            </a:r>
            <a:r>
              <a:rPr lang="pt-BR" sz="1600" dirty="0">
                <a:latin typeface="Helvetica Neue Light"/>
                <a:cs typeface="Helvetica Neue Light"/>
              </a:rPr>
              <a:t>cigarro, </a:t>
            </a:r>
            <a:r>
              <a:rPr lang="pt-BR" sz="1600" dirty="0" smtClean="0">
                <a:latin typeface="Helvetica Neue Light"/>
                <a:cs typeface="Helvetica Neue Light"/>
              </a:rPr>
              <a:t>bebidas, </a:t>
            </a:r>
            <a:r>
              <a:rPr lang="pt-BR" sz="1600" dirty="0">
                <a:latin typeface="Helvetica Neue Light"/>
                <a:cs typeface="Helvetica Neue Light"/>
              </a:rPr>
              <a:t>doces, salgados, produtos da linha BR </a:t>
            </a:r>
            <a:r>
              <a:rPr lang="pt-BR" sz="1600" dirty="0" smtClean="0">
                <a:latin typeface="Helvetica Neue Light"/>
                <a:cs typeface="Helvetica Neue Light"/>
              </a:rPr>
              <a:t>mania, cafés e </a:t>
            </a:r>
            <a:r>
              <a:rPr lang="pt-BR" sz="1600" dirty="0">
                <a:latin typeface="Helvetica Neue Light"/>
                <a:cs typeface="Helvetica Neue Light"/>
              </a:rPr>
              <a:t>jornais</a:t>
            </a:r>
            <a:r>
              <a:rPr lang="pt-BR" sz="1600" dirty="0" smtClean="0">
                <a:latin typeface="Helvetica Neue Light"/>
                <a:cs typeface="Helvetica Neue Light"/>
              </a:rPr>
              <a:t>.</a:t>
            </a:r>
            <a:r>
              <a:rPr lang="pt-BR" sz="1600" dirty="0">
                <a:latin typeface="Helvetica Neue Light"/>
                <a:cs typeface="Helvetica Neue Light"/>
              </a:rPr>
              <a:t> </a:t>
            </a:r>
            <a:endParaRPr lang="pt-BR" sz="1600" dirty="0" smtClean="0">
              <a:latin typeface="Helvetica Neue Light"/>
              <a:cs typeface="Helvetica Neue Light"/>
            </a:endParaRPr>
          </a:p>
          <a:p>
            <a:endParaRPr lang="pt-BR" sz="1600" dirty="0">
              <a:latin typeface="Helvetica Neue Light"/>
              <a:cs typeface="Helvetica Neue Light"/>
            </a:endParaRPr>
          </a:p>
          <a:p>
            <a:r>
              <a:rPr lang="pt-BR" sz="1600" b="1" dirty="0">
                <a:latin typeface="Helvetica Neue Light"/>
                <a:cs typeface="Helvetica Neue Light"/>
              </a:rPr>
              <a:t>Preço dos produtos: </a:t>
            </a:r>
            <a:r>
              <a:rPr lang="pt-BR" sz="1600" dirty="0">
                <a:latin typeface="Helvetica Neue Light"/>
                <a:cs typeface="Helvetica Neue Light"/>
              </a:rPr>
              <a:t>desvantajoso com relação aos concorrentes </a:t>
            </a:r>
            <a:r>
              <a:rPr lang="pt-BR" sz="1600" dirty="0" smtClean="0">
                <a:latin typeface="Helvetica Neue Light"/>
                <a:cs typeface="Helvetica Neue Light"/>
              </a:rPr>
              <a:t>diretos</a:t>
            </a:r>
            <a:r>
              <a:rPr lang="pt-BR" sz="1600" dirty="0">
                <a:latin typeface="Helvetica Neue Light"/>
                <a:cs typeface="Helvetica Neue Light"/>
              </a:rPr>
              <a:t>.</a:t>
            </a:r>
            <a:r>
              <a:rPr lang="pt-BR" sz="1600" dirty="0" smtClean="0">
                <a:latin typeface="Helvetica Neue Light"/>
                <a:cs typeface="Helvetica Neue Light"/>
              </a:rPr>
              <a:t> </a:t>
            </a:r>
          </a:p>
          <a:p>
            <a:r>
              <a:rPr lang="pt-BR" sz="1600" dirty="0">
                <a:latin typeface="Helvetica Neue Light"/>
                <a:cs typeface="Helvetica Neue Light"/>
              </a:rPr>
              <a:t> </a:t>
            </a:r>
          </a:p>
          <a:p>
            <a:r>
              <a:rPr lang="pt-BR" sz="1600" b="1" dirty="0">
                <a:latin typeface="Helvetica Neue Light"/>
                <a:cs typeface="Helvetica Neue Light"/>
              </a:rPr>
              <a:t>Produto mais vendido: </a:t>
            </a:r>
            <a:r>
              <a:rPr lang="pt-BR" sz="1600" dirty="0" smtClean="0">
                <a:latin typeface="Helvetica Neue Light"/>
                <a:cs typeface="Helvetica Neue Light"/>
              </a:rPr>
              <a:t>cigarro, seguido por bebidas.</a:t>
            </a:r>
            <a:r>
              <a:rPr lang="pt-BR" sz="1600" dirty="0">
                <a:latin typeface="Helvetica Neue Light"/>
                <a:cs typeface="Helvetica Neue Light"/>
              </a:rPr>
              <a:t> </a:t>
            </a:r>
            <a:endParaRPr lang="pt-BR" sz="1600" dirty="0" smtClean="0">
              <a:latin typeface="Helvetica Neue Light"/>
              <a:cs typeface="Helvetica Neue Light"/>
            </a:endParaRPr>
          </a:p>
          <a:p>
            <a:endParaRPr lang="pt-BR" sz="1600" dirty="0" smtClean="0">
              <a:latin typeface="Helvetica Neue Light"/>
              <a:cs typeface="Helvetica Neue Light"/>
            </a:endParaRPr>
          </a:p>
          <a:p>
            <a:endParaRPr lang="pt-BR" sz="1600" dirty="0" smtClean="0">
              <a:latin typeface="Helvetica Neue Light"/>
              <a:cs typeface="Helvetica Neue Light"/>
            </a:endParaRPr>
          </a:p>
          <a:p>
            <a:endParaRPr lang="pt-BR" sz="1600" dirty="0">
              <a:latin typeface="Helvetica Neue Light"/>
              <a:cs typeface="Helvetica Neue Light"/>
            </a:endParaRPr>
          </a:p>
          <a:p>
            <a:endParaRPr lang="pt-BR" sz="1600" dirty="0" smtClean="0">
              <a:latin typeface="Helvetica Neue Light"/>
              <a:cs typeface="Helvetica Neue Light"/>
            </a:endParaRPr>
          </a:p>
          <a:p>
            <a:endParaRPr lang="pt-BR" sz="1600" dirty="0" smtClean="0">
              <a:latin typeface="Helvetica Neue Light"/>
              <a:cs typeface="Helvetica Neue Light"/>
            </a:endParaRPr>
          </a:p>
          <a:p>
            <a:endParaRPr lang="pt-BR" sz="1600" dirty="0">
              <a:latin typeface="Helvetica Neue Light"/>
              <a:cs typeface="Helvetica Neue Light"/>
            </a:endParaRPr>
          </a:p>
          <a:p>
            <a:endParaRPr lang="pt-BR" sz="1600" dirty="0" smtClean="0">
              <a:latin typeface="Helvetica Neue Light"/>
              <a:cs typeface="Helvetica Neue Light"/>
            </a:endParaRPr>
          </a:p>
          <a:p>
            <a:r>
              <a:rPr lang="pt-BR" sz="1600" b="1" dirty="0" smtClean="0">
                <a:latin typeface="Helvetica Neue Light"/>
                <a:cs typeface="Helvetica Neue Light"/>
              </a:rPr>
              <a:t>Estrutura organizacional: </a:t>
            </a:r>
            <a:r>
              <a:rPr lang="pt-BR" sz="1600" dirty="0" smtClean="0">
                <a:latin typeface="Helvetica Neue Light"/>
                <a:cs typeface="Helvetica Neue Light"/>
              </a:rPr>
              <a:t>dois balconistas, um funcionário administrativo, um gerente.</a:t>
            </a:r>
          </a:p>
          <a:p>
            <a:endParaRPr lang="pt-BR" sz="1600" dirty="0" smtClean="0">
              <a:latin typeface="Helvetica Neue Light"/>
              <a:cs typeface="Helvetica Neue Light"/>
            </a:endParaRPr>
          </a:p>
          <a:p>
            <a:r>
              <a:rPr lang="pt-BR" sz="1600" b="1" dirty="0" smtClean="0">
                <a:latin typeface="Helvetica Neue Light"/>
                <a:cs typeface="Helvetica Neue Light"/>
              </a:rPr>
              <a:t>Diferenciais </a:t>
            </a:r>
            <a:r>
              <a:rPr lang="pt-BR" sz="1600" b="1" dirty="0">
                <a:latin typeface="Helvetica Neue Light"/>
                <a:cs typeface="Helvetica Neue Light"/>
              </a:rPr>
              <a:t>competitivos: </a:t>
            </a:r>
            <a:r>
              <a:rPr lang="pt-BR" sz="1600" dirty="0">
                <a:latin typeface="Helvetica Neue Light"/>
                <a:cs typeface="Helvetica Neue Light"/>
              </a:rPr>
              <a:t>horário de </a:t>
            </a:r>
            <a:r>
              <a:rPr lang="pt-BR" sz="1600" dirty="0" smtClean="0">
                <a:latin typeface="Helvetica Neue Light"/>
                <a:cs typeface="Helvetica Neue Light"/>
              </a:rPr>
              <a:t>funcionamento, campanhas </a:t>
            </a:r>
            <a:r>
              <a:rPr lang="pt-BR" sz="1600" dirty="0">
                <a:latin typeface="Helvetica Neue Light"/>
                <a:cs typeface="Helvetica Neue Light"/>
              </a:rPr>
              <a:t>realizadas pela BR mania, franquia e produtos de marcas bem estabelecidas</a:t>
            </a:r>
            <a:r>
              <a:rPr lang="pt-BR" sz="1600" dirty="0" smtClean="0">
                <a:latin typeface="Helvetica Neue Light"/>
                <a:cs typeface="Helvetica Neue Light"/>
              </a:rPr>
              <a:t>.</a:t>
            </a:r>
            <a:r>
              <a:rPr lang="pt-BR" sz="1600" dirty="0">
                <a:latin typeface="Helvetica Neue Light"/>
                <a:cs typeface="Helvetica Neue Light"/>
              </a:rPr>
              <a:t> </a:t>
            </a:r>
            <a:endParaRPr lang="pt-BR" sz="1600" dirty="0" smtClean="0">
              <a:latin typeface="Helvetica Neue Light"/>
              <a:cs typeface="Helvetica Neue Light"/>
            </a:endParaRPr>
          </a:p>
          <a:p>
            <a:endParaRPr lang="pt-BR" sz="1600" dirty="0" smtClean="0">
              <a:latin typeface="Helvetica Neue Light"/>
              <a:cs typeface="Helvetica Neue Light"/>
            </a:endParaRPr>
          </a:p>
          <a:p>
            <a:r>
              <a:rPr lang="pt-BR" sz="1600" b="1" dirty="0" smtClean="0">
                <a:latin typeface="Helvetica Neue Light"/>
                <a:cs typeface="Helvetica Neue Light"/>
              </a:rPr>
              <a:t>Relacionamento com fornecedores: </a:t>
            </a:r>
            <a:r>
              <a:rPr lang="pt-BR" sz="1600" dirty="0" smtClean="0">
                <a:latin typeface="Helvetica Neue Light"/>
                <a:cs typeface="Helvetica Neue Light"/>
              </a:rPr>
              <a:t>representantes comparecem à loja semanalmente. Alguns fornecedores são de outros estados, por obrigação da franqueadora</a:t>
            </a:r>
          </a:p>
          <a:p>
            <a:endParaRPr lang="pt-BR" sz="1600" dirty="0">
              <a:latin typeface="Helvetica Neue Light"/>
              <a:cs typeface="Helvetica Neue Light"/>
            </a:endParaRPr>
          </a:p>
          <a:p>
            <a:r>
              <a:rPr lang="pt-BR" sz="1600" b="1" dirty="0">
                <a:latin typeface="Helvetica Neue Light"/>
                <a:cs typeface="Helvetica Neue Light"/>
              </a:rPr>
              <a:t>Relacionamento com clientes: </a:t>
            </a:r>
            <a:r>
              <a:rPr lang="pt-BR" sz="1600" dirty="0">
                <a:latin typeface="Helvetica Neue Light"/>
                <a:cs typeface="Helvetica Neue Light"/>
              </a:rPr>
              <a:t>não existe relacionamento com o cliente pós-venda.</a:t>
            </a:r>
          </a:p>
          <a:p>
            <a:r>
              <a:rPr lang="pt-BR" sz="1600" dirty="0">
                <a:latin typeface="Helvetica Neue Light"/>
                <a:cs typeface="Helvetica Neue Light"/>
              </a:rPr>
              <a:t> </a:t>
            </a:r>
          </a:p>
          <a:p>
            <a:r>
              <a:rPr lang="pt-BR" sz="1600" b="1" dirty="0">
                <a:latin typeface="Helvetica Neue Light"/>
                <a:cs typeface="Helvetica Neue Light"/>
              </a:rPr>
              <a:t>Situação financeira: </a:t>
            </a:r>
            <a:r>
              <a:rPr lang="pt-BR" sz="1600" dirty="0">
                <a:latin typeface="Helvetica Neue Light"/>
                <a:cs typeface="Helvetica Neue Light"/>
              </a:rPr>
              <a:t>impostos atrasados e vendas </a:t>
            </a:r>
            <a:r>
              <a:rPr lang="pt-BR" sz="1600" dirty="0" smtClean="0">
                <a:latin typeface="Helvetica Neue Light"/>
                <a:cs typeface="Helvetica Neue Light"/>
              </a:rPr>
              <a:t>baixas.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82891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174750"/>
            <a:ext cx="9143999" cy="4540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0500" y="650874"/>
            <a:ext cx="2905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FF"/>
                </a:solidFill>
                <a:latin typeface="Helvetica Neue Bold Condensed"/>
                <a:cs typeface="Helvetica Neue Bold Condensed"/>
              </a:rPr>
              <a:t>AN</a:t>
            </a:r>
            <a:r>
              <a:rPr lang="en-US" sz="2400" dirty="0" smtClean="0">
                <a:solidFill>
                  <a:srgbClr val="FFFFFF"/>
                </a:solidFill>
                <a:latin typeface="Helvetica Neue Bold Condensed"/>
                <a:cs typeface="Helvetica Neue Bold Condensed"/>
              </a:rPr>
              <a:t>ÁLISE EXTERNA</a:t>
            </a:r>
            <a:endParaRPr lang="en-US" sz="2400" dirty="0">
              <a:solidFill>
                <a:srgbClr val="FFFFFF"/>
              </a:solidFill>
              <a:latin typeface="Helvetica Neue Bold Condensed"/>
              <a:cs typeface="Helvetica Neue Bold Condense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0500" y="1776250"/>
            <a:ext cx="3602044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latin typeface="Helvetica Neue Light"/>
                <a:cs typeface="Helvetica Neue Light"/>
              </a:rPr>
              <a:t>Contexto: </a:t>
            </a:r>
            <a:r>
              <a:rPr lang="pt-BR" sz="1600" dirty="0">
                <a:latin typeface="Helvetica Neue Light"/>
                <a:cs typeface="Helvetica Neue Light"/>
              </a:rPr>
              <a:t>empresa </a:t>
            </a:r>
            <a:r>
              <a:rPr lang="pt-BR" sz="1600" dirty="0" smtClean="0">
                <a:latin typeface="Helvetica Neue Light"/>
                <a:cs typeface="Helvetica Neue Light"/>
              </a:rPr>
              <a:t>localizada </a:t>
            </a:r>
            <a:r>
              <a:rPr lang="pt-BR" sz="1600" dirty="0">
                <a:latin typeface="Helvetica Neue Light"/>
                <a:cs typeface="Helvetica Neue Light"/>
              </a:rPr>
              <a:t>na região administrativa do Núcleo Bandeirante, sendo assim destaca-se alguns dados desta </a:t>
            </a:r>
            <a:r>
              <a:rPr lang="pt-BR" sz="1600" dirty="0" smtClean="0">
                <a:latin typeface="Helvetica Neue Light"/>
                <a:cs typeface="Helvetica Neue Light"/>
              </a:rPr>
              <a:t>RA:</a:t>
            </a:r>
            <a:r>
              <a:rPr lang="pt-BR" sz="1600" dirty="0">
                <a:latin typeface="Helvetica Neue Light"/>
                <a:cs typeface="Helvetica Neue Light"/>
              </a:rPr>
              <a:t> </a:t>
            </a:r>
          </a:p>
          <a:p>
            <a:pPr marL="285750" lvl="0" indent="-285750">
              <a:buFont typeface="Arial"/>
              <a:buChar char="•"/>
            </a:pPr>
            <a:r>
              <a:rPr lang="pt-BR" sz="1600" dirty="0">
                <a:latin typeface="Helvetica Neue Light"/>
                <a:cs typeface="Helvetica Neue Light"/>
              </a:rPr>
              <a:t>Tipo de acesso à internet: 22,92% da população não detêm acesso.</a:t>
            </a:r>
          </a:p>
          <a:p>
            <a:pPr marL="285750" lvl="0" indent="-285750">
              <a:buFont typeface="Arial"/>
              <a:buChar char="•"/>
            </a:pPr>
            <a:r>
              <a:rPr lang="pt-BR" sz="1600" dirty="0">
                <a:latin typeface="Helvetica Neue Light"/>
                <a:cs typeface="Helvetica Neue Light"/>
              </a:rPr>
              <a:t>Grupos de idade: 26,19% da população está na faixa etária entre 25 e 39 anos.</a:t>
            </a:r>
          </a:p>
          <a:p>
            <a:pPr marL="285750" lvl="0" indent="-285750">
              <a:buFont typeface="Arial"/>
              <a:buChar char="•"/>
            </a:pPr>
            <a:r>
              <a:rPr lang="pt-BR" sz="1600" dirty="0">
                <a:latin typeface="Helvetica Neue Light"/>
                <a:cs typeface="Helvetica Neue Light"/>
              </a:rPr>
              <a:t>Utilização de transporte: 44,28% possuem automóvel.</a:t>
            </a:r>
          </a:p>
          <a:p>
            <a:pPr marL="285750" lvl="0" indent="-285750">
              <a:buFont typeface="Arial"/>
              <a:buChar char="•"/>
            </a:pPr>
            <a:r>
              <a:rPr lang="pt-BR" sz="1600" dirty="0">
                <a:latin typeface="Helvetica Neue Light"/>
                <a:cs typeface="Helvetica Neue Light"/>
              </a:rPr>
              <a:t>Renda per-capta média mensal: </a:t>
            </a:r>
            <a:r>
              <a:rPr lang="pt-BR" sz="1600" dirty="0" err="1">
                <a:latin typeface="Helvetica Neue Light"/>
                <a:cs typeface="Helvetica Neue Light"/>
              </a:rPr>
              <a:t>R</a:t>
            </a:r>
            <a:r>
              <a:rPr lang="pt-BR" sz="1600" dirty="0">
                <a:latin typeface="Helvetica Neue Light"/>
                <a:cs typeface="Helvetica Neue Light"/>
              </a:rPr>
              <a:t>$ 1.842,38</a:t>
            </a:r>
            <a:r>
              <a:rPr lang="pt-BR" sz="1600" dirty="0" smtClean="0">
                <a:latin typeface="Helvetica Neue Light"/>
                <a:cs typeface="Helvetica Neue Light"/>
              </a:rPr>
              <a:t>.</a:t>
            </a:r>
          </a:p>
          <a:p>
            <a:pPr lvl="0"/>
            <a:endParaRPr lang="pt-BR" dirty="0"/>
          </a:p>
          <a:p>
            <a:endParaRPr lang="en-US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5713640"/>
              </p:ext>
            </p:extLst>
          </p:nvPr>
        </p:nvGraphicFramePr>
        <p:xfrm>
          <a:off x="3968942" y="3546549"/>
          <a:ext cx="4998660" cy="20769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Document" r:id="rId3" imgW="5410200" imgH="2247900" progId="Word.Document.12">
                  <p:embed/>
                </p:oleObj>
              </mc:Choice>
              <mc:Fallback>
                <p:oleObj name="Document" r:id="rId3" imgW="5410200" imgH="22479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68942" y="3546549"/>
                        <a:ext cx="4998660" cy="20769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968942" y="1774671"/>
            <a:ext cx="43922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>
                <a:latin typeface="Helvetica Neue Light"/>
                <a:cs typeface="Helvetica Neue Light"/>
              </a:rPr>
              <a:t>Legislação: </a:t>
            </a:r>
            <a:r>
              <a:rPr lang="pt-BR" sz="1600" dirty="0" smtClean="0">
                <a:latin typeface="Helvetica Neue Light"/>
                <a:cs typeface="Helvetica Neue Light"/>
              </a:rPr>
              <a:t>a legislação que concerne ao comércio de alimentos é frequentemente alterada.</a:t>
            </a:r>
          </a:p>
          <a:p>
            <a:endParaRPr lang="en-US" sz="1600" dirty="0">
              <a:latin typeface="Helvetica Neue Light"/>
              <a:cs typeface="Helvetica Neue Light"/>
            </a:endParaRPr>
          </a:p>
          <a:p>
            <a:endParaRPr lang="en-US" sz="1600" dirty="0">
              <a:latin typeface="Helvetica Neue Light"/>
              <a:cs typeface="Helvetica Neue Light"/>
            </a:endParaRPr>
          </a:p>
          <a:p>
            <a:r>
              <a:rPr lang="en-US" sz="1600" b="1" dirty="0" smtClean="0">
                <a:latin typeface="Helvetica Neue Light"/>
                <a:cs typeface="Helvetica Neue Light"/>
              </a:rPr>
              <a:t>Concorr</a:t>
            </a:r>
            <a:r>
              <a:rPr lang="en-US" sz="1600" b="1" dirty="0" smtClean="0">
                <a:latin typeface="Helvetica Neue Light"/>
                <a:cs typeface="Helvetica Neue Light"/>
              </a:rPr>
              <a:t>ência:</a:t>
            </a:r>
            <a:endParaRPr lang="en-US" sz="1600" b="1" dirty="0"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55500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5504028"/>
              </p:ext>
            </p:extLst>
          </p:nvPr>
        </p:nvGraphicFramePr>
        <p:xfrm>
          <a:off x="0" y="-33062"/>
          <a:ext cx="9144000" cy="7160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name="Document" r:id="rId3" imgW="5410200" imgH="4800600" progId="Word.Document.12">
                  <p:embed/>
                </p:oleObj>
              </mc:Choice>
              <mc:Fallback>
                <p:oleObj name="Document" r:id="rId3" imgW="5410200" imgH="4800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-33062"/>
                        <a:ext cx="9144000" cy="7160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5650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7448913"/>
              </p:ext>
            </p:extLst>
          </p:nvPr>
        </p:nvGraphicFramePr>
        <p:xfrm>
          <a:off x="0" y="-18909"/>
          <a:ext cx="6467028" cy="68769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Document" r:id="rId3" imgW="5410200" imgH="5753100" progId="Word.Document.12">
                  <p:embed/>
                </p:oleObj>
              </mc:Choice>
              <mc:Fallback>
                <p:oleObj name="Document" r:id="rId3" imgW="5410200" imgH="57531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-18909"/>
                        <a:ext cx="6467028" cy="68769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67900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16286" r="5837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3016250"/>
            <a:ext cx="9144000" cy="98425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90500" y="3222625"/>
            <a:ext cx="4270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Helvetica Neue Black Condensed"/>
                <a:cs typeface="Helvetica Neue Black Condensed"/>
              </a:rPr>
              <a:t>AÇ</a:t>
            </a:r>
            <a:r>
              <a:rPr lang="en-US" sz="3600" dirty="0" smtClean="0">
                <a:solidFill>
                  <a:schemeClr val="bg1"/>
                </a:solidFill>
                <a:latin typeface="Helvetica Neue Black Condensed"/>
                <a:cs typeface="Helvetica Neue Black Condensed"/>
              </a:rPr>
              <a:t>ÕES ESTRATÉGICAS</a:t>
            </a:r>
            <a:endParaRPr lang="en-US" sz="3600" dirty="0">
              <a:solidFill>
                <a:schemeClr val="bg1"/>
              </a:solidFill>
              <a:latin typeface="Helvetica Neue Black Condensed"/>
              <a:cs typeface="Helvetica Neue Black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923358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174750"/>
            <a:ext cx="9143999" cy="45402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9192" y="1358369"/>
            <a:ext cx="8149560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FF"/>
                </a:solidFill>
                <a:latin typeface="Helvetica Neue Bold Condensed"/>
                <a:cs typeface="Helvetica Neue Bold Condensed"/>
              </a:rPr>
              <a:t>MISS</a:t>
            </a:r>
            <a:r>
              <a:rPr lang="en-US" sz="2400" dirty="0" smtClean="0">
                <a:solidFill>
                  <a:srgbClr val="FFFFFF"/>
                </a:solidFill>
                <a:latin typeface="Helvetica Neue Bold Condensed"/>
                <a:cs typeface="Helvetica Neue Bold Condensed"/>
              </a:rPr>
              <a:t>ÃO: </a:t>
            </a:r>
            <a:r>
              <a:rPr lang="pt-BR" sz="2400" dirty="0">
                <a:solidFill>
                  <a:srgbClr val="FFFFFF"/>
                </a:solidFill>
              </a:rPr>
              <a:t>proporcionar a qualquer hora o acesso do público à serviços escassos, diferenciados e de qualidade reconhecida, promovendo a diversificação do comércio local.</a:t>
            </a:r>
          </a:p>
          <a:p>
            <a:endParaRPr lang="en-US" sz="2400" dirty="0" smtClean="0">
              <a:solidFill>
                <a:srgbClr val="FFFFFF"/>
              </a:solidFill>
              <a:latin typeface="Helvetica Neue Bold Condensed"/>
              <a:cs typeface="Helvetica Neue Bold Condensed"/>
            </a:endParaRPr>
          </a:p>
          <a:p>
            <a:endParaRPr lang="en-US" sz="2400" dirty="0">
              <a:solidFill>
                <a:srgbClr val="FFFFFF"/>
              </a:solidFill>
              <a:latin typeface="Helvetica Neue Bold Condensed"/>
              <a:cs typeface="Helvetica Neue Bold Condensed"/>
            </a:endParaRPr>
          </a:p>
          <a:p>
            <a:r>
              <a:rPr lang="en-US" sz="2400" dirty="0" smtClean="0">
                <a:solidFill>
                  <a:srgbClr val="FFFFFF"/>
                </a:solidFill>
                <a:latin typeface="Helvetica Neue Bold Condensed"/>
                <a:cs typeface="Helvetica Neue Bold Condensed"/>
              </a:rPr>
              <a:t>VISÃO: </a:t>
            </a:r>
            <a:r>
              <a:rPr lang="pt-BR" sz="2400" dirty="0">
                <a:solidFill>
                  <a:srgbClr val="FFFFFF"/>
                </a:solidFill>
              </a:rPr>
              <a:t>obter reconhecimento no comércio local como uma loja capaz de suprir as demandas pontuais da população, com eficiência e praticidade.</a:t>
            </a:r>
            <a:r>
              <a:rPr lang="pt-BR" sz="2400" dirty="0" smtClean="0">
                <a:solidFill>
                  <a:srgbClr val="FFFFFF"/>
                </a:solidFill>
                <a:effectLst/>
              </a:rPr>
              <a:t> </a:t>
            </a:r>
            <a:endParaRPr lang="en-US" sz="2400" dirty="0" smtClean="0">
              <a:solidFill>
                <a:srgbClr val="FFFFFF"/>
              </a:solidFill>
              <a:latin typeface="Helvetica Neue Bold Condensed"/>
              <a:cs typeface="Helvetica Neue Bold Condensed"/>
            </a:endParaRPr>
          </a:p>
          <a:p>
            <a:endParaRPr lang="en-US" sz="2400" dirty="0" smtClean="0">
              <a:solidFill>
                <a:srgbClr val="FFFFFF"/>
              </a:solidFill>
              <a:latin typeface="Helvetica Neue Bold Condensed"/>
              <a:cs typeface="Helvetica Neue Bold Condensed"/>
            </a:endParaRPr>
          </a:p>
          <a:p>
            <a:r>
              <a:rPr lang="en-US" sz="2400" dirty="0" smtClean="0">
                <a:solidFill>
                  <a:srgbClr val="FFFFFF"/>
                </a:solidFill>
                <a:latin typeface="Helvetica Neue Bold Condensed"/>
                <a:cs typeface="Helvetica Neue Bold Condensed"/>
              </a:rPr>
              <a:t>VALORES: </a:t>
            </a:r>
            <a:r>
              <a:rPr lang="pt-BR" sz="2400" dirty="0">
                <a:solidFill>
                  <a:srgbClr val="FFFFFF"/>
                </a:solidFill>
              </a:rPr>
              <a:t>fornecer produtos de qualidade comprovada e atendimento personalizado que preza pela cordialidade.</a:t>
            </a:r>
            <a:r>
              <a:rPr lang="pt-BR" sz="2400" dirty="0" smtClean="0">
                <a:solidFill>
                  <a:srgbClr val="FFFFFF"/>
                </a:solidFill>
                <a:effectLst/>
              </a:rPr>
              <a:t> </a:t>
            </a:r>
            <a:endParaRPr lang="en-US" sz="2400" dirty="0">
              <a:solidFill>
                <a:srgbClr val="FFFFFF"/>
              </a:solidFill>
              <a:latin typeface="Helvetica Neue Bold Condensed"/>
              <a:cs typeface="Helvetica Neue Bold Condense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408691" y="370464"/>
            <a:ext cx="12700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953735"/>
                </a:solidFill>
                <a:latin typeface="Helvetica Neue Bold Condensed"/>
                <a:cs typeface="Helvetica Neue Bold Condensed"/>
              </a:rPr>
              <a:t>MVV</a:t>
            </a:r>
            <a:endParaRPr lang="en-US" sz="4000" dirty="0">
              <a:solidFill>
                <a:srgbClr val="953735"/>
              </a:solidFill>
              <a:latin typeface="Helvetica Neue Bold Condensed"/>
              <a:cs typeface="Helvetica Neue Bold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7332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765</TotalTime>
  <Words>228</Words>
  <Application>Microsoft Macintosh PowerPoint</Application>
  <PresentationFormat>On-screen Show (4:3)</PresentationFormat>
  <Paragraphs>68</Paragraphs>
  <Slides>16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Office Theme</vt:lpstr>
      <vt:lpstr>Microsoft Word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Marina Monteiro</dc:creator>
  <cp:lastModifiedBy>Marina Monteiro</cp:lastModifiedBy>
  <cp:revision>20</cp:revision>
  <dcterms:created xsi:type="dcterms:W3CDTF">2017-05-10T01:54:03Z</dcterms:created>
  <dcterms:modified xsi:type="dcterms:W3CDTF">2017-05-10T14:39:39Z</dcterms:modified>
</cp:coreProperties>
</file>

<file path=docProps/thumbnail.jpeg>
</file>